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6858000" cy="9144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nshchik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CC"/>
    <a:srgbClr val="FFFF99"/>
    <a:srgbClr val="CCFFFF"/>
    <a:srgbClr val="FFCC99"/>
    <a:srgbClr val="CCCCFF"/>
    <a:srgbClr val="DDDDDD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966" autoAdjust="0"/>
  </p:normalViewPr>
  <p:slideViewPr>
    <p:cSldViewPr>
      <p:cViewPr>
        <p:scale>
          <a:sx n="100" d="100"/>
          <a:sy n="100" d="100"/>
        </p:scale>
        <p:origin x="-3114" y="50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 полу:</a:t>
            </a:r>
          </a:p>
        </c:rich>
      </c:tx>
      <c:layout>
        <c:manualLayout>
          <c:xMode val="edge"/>
          <c:yMode val="edge"/>
          <c:x val="0.31852308807793284"/>
          <c:y val="8.33240751027663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5427946801170292E-2"/>
          <c:y val="0.15410221909499769"/>
          <c:w val="0.85401837395746483"/>
          <c:h val="0.586986219638147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полу: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2121802466700013E-17"/>
                  <c:y val="-0.235349918385136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257077739225556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мужчины 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0.39537572254335263</c:v>
                </c:pt>
                <c:pt idx="1">
                  <c:v>0.60462427745664737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0304896"/>
        <c:axId val="90306432"/>
      </c:barChart>
      <c:catAx>
        <c:axId val="9030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306432"/>
        <c:crosses val="autoZero"/>
        <c:auto val="1"/>
        <c:lblAlgn val="ctr"/>
        <c:lblOffset val="100"/>
        <c:noMultiLvlLbl val="0"/>
      </c:catAx>
      <c:valAx>
        <c:axId val="903064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03048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 возрасту:</a:t>
            </a:r>
          </a:p>
        </c:rich>
      </c:tx>
      <c:layout>
        <c:manualLayout>
          <c:xMode val="edge"/>
          <c:yMode val="edge"/>
          <c:x val="0.32893586076501674"/>
          <c:y val="1.8413582434471089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418191699463264E-2"/>
          <c:y val="0.23055894713499853"/>
          <c:w val="0.86727835528285901"/>
          <c:h val="0.518495620602021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возрасту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-0.1437446064981177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593962605646318E-3"/>
                  <c:y val="-0.278222916589170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502549861189711E-3"/>
                  <c:y val="-0.213463783720240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50764958356915E-2"/>
                  <c:y val="-0.268991939469880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16 - 29</c:v>
                </c:pt>
                <c:pt idx="1">
                  <c:v>30 - 39</c:v>
                </c:pt>
                <c:pt idx="2">
                  <c:v>40 - 49</c:v>
                </c:pt>
                <c:pt idx="3">
                  <c:v>50 лет и старше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0.11445086705202312</c:v>
                </c:pt>
                <c:pt idx="1">
                  <c:v>0.2947976878612717</c:v>
                </c:pt>
                <c:pt idx="2">
                  <c:v>0.26589595375722541</c:v>
                </c:pt>
                <c:pt idx="3">
                  <c:v>0.32485549132947977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1416448"/>
        <c:axId val="91417984"/>
      </c:barChart>
      <c:catAx>
        <c:axId val="91416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1417984"/>
        <c:crosses val="autoZero"/>
        <c:auto val="1"/>
        <c:lblAlgn val="ctr"/>
        <c:lblOffset val="100"/>
        <c:noMultiLvlLbl val="0"/>
      </c:catAx>
      <c:valAx>
        <c:axId val="914179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141644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по причине увольнения:</a:t>
            </a:r>
          </a:p>
        </c:rich>
      </c:tx>
      <c:layout>
        <c:manualLayout>
          <c:xMode val="edge"/>
          <c:yMode val="edge"/>
          <c:x val="0.11164160772259872"/>
          <c:y val="2.91519196279778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919280573763415"/>
          <c:y val="0.20086061866141861"/>
          <c:w val="0.41775852065819846"/>
          <c:h val="0.71412025647943878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prstClr val="black">
                  <a:lumMod val="50000"/>
                  <a:lumOff val="50000"/>
                </a:prstClr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>
                <c:manualLayout>
                  <c:x val="4.9179236799607E-3"/>
                  <c:y val="-5.802417964955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другие причины </c:v>
                </c:pt>
                <c:pt idx="1">
                  <c:v>ранее не работающие</c:v>
                </c:pt>
                <c:pt idx="2">
                  <c:v>истечение срока трудового договора</c:v>
                </c:pt>
                <c:pt idx="3">
                  <c:v>по соглашению сторон</c:v>
                </c:pt>
                <c:pt idx="4">
                  <c:v>по сокращению</c:v>
                </c:pt>
                <c:pt idx="5">
                  <c:v>по собственному желанию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4.2774566473988439E-2</c:v>
                </c:pt>
                <c:pt idx="1">
                  <c:v>6.1271676300578032E-2</c:v>
                </c:pt>
                <c:pt idx="2">
                  <c:v>4.7398843930635835E-2</c:v>
                </c:pt>
                <c:pt idx="3">
                  <c:v>7.3988439306358386E-2</c:v>
                </c:pt>
                <c:pt idx="4">
                  <c:v>6.8208092485549127E-2</c:v>
                </c:pt>
                <c:pt idx="5">
                  <c:v>0.70635838150289021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51456"/>
        <c:axId val="91661440"/>
      </c:barChart>
      <c:catAx>
        <c:axId val="9165145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 algn="r">
              <a:defRPr/>
            </a:pPr>
            <a:endParaRPr lang="ru-RU"/>
          </a:p>
        </c:txPr>
        <c:crossAx val="91661440"/>
        <c:crosses val="autoZero"/>
        <c:auto val="1"/>
        <c:lblAlgn val="ctr"/>
        <c:lblOffset val="100"/>
        <c:noMultiLvlLbl val="0"/>
      </c:catAx>
      <c:valAx>
        <c:axId val="9166144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91651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>
          <a:solidFill>
            <a:schemeClr val="tx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 образованию: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5272005578596857"/>
          <c:y val="2.69934293015061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0327685551289192"/>
          <c:y val="0.1955490332723327"/>
          <c:w val="0.41505377397750437"/>
          <c:h val="0.72096155982668597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Профессионально квалификационный состав безработных граждан, чел.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prstClr val="black">
                  <a:lumMod val="50000"/>
                  <a:lumOff val="50000"/>
                </a:prstClr>
              </a:solidFill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9.6387633254490096E-3"/>
                  <c:y val="-5.6738022527910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Высшее ПО</c:v>
                </c:pt>
                <c:pt idx="1">
                  <c:v>Среднее ПО</c:v>
                </c:pt>
                <c:pt idx="2">
                  <c:v>имеют среднее общее (11 классов)</c:v>
                </c:pt>
                <c:pt idx="3">
                  <c:v>имеют основное общее (9 классов)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0.39884393063583817</c:v>
                </c:pt>
                <c:pt idx="1">
                  <c:v>0.36531791907514449</c:v>
                </c:pt>
                <c:pt idx="2">
                  <c:v>0.15491329479768787</c:v>
                </c:pt>
                <c:pt idx="3">
                  <c:v>8.0924855491329481E-2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61856"/>
        <c:axId val="92363392"/>
      </c:barChart>
      <c:catAx>
        <c:axId val="92361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 rot="0" anchor="ctr" anchorCtr="0"/>
          <a:lstStyle/>
          <a:p>
            <a:pPr algn="r">
              <a:defRPr sz="1000">
                <a:effectLst/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2363392"/>
        <c:crosses val="autoZero"/>
        <c:auto val="1"/>
        <c:lblAlgn val="ctr"/>
        <c:lblOffset val="100"/>
        <c:tickLblSkip val="1"/>
        <c:noMultiLvlLbl val="0"/>
      </c:catAx>
      <c:valAx>
        <c:axId val="923633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extTo"/>
        <c:crossAx val="9236185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053290826764505E-2"/>
          <c:y val="0.11349212886027144"/>
          <c:w val="0.96894670917323544"/>
          <c:h val="0.53047115943129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  <a:ln w="158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#,##0</c:formatCode>
                <c:ptCount val="12"/>
                <c:pt idx="0">
                  <c:v>1235</c:v>
                </c:pt>
                <c:pt idx="1">
                  <c:v>1123</c:v>
                </c:pt>
                <c:pt idx="2">
                  <c:v>1032</c:v>
                </c:pt>
                <c:pt idx="3">
                  <c:v>1028</c:v>
                </c:pt>
                <c:pt idx="4">
                  <c:v>909</c:v>
                </c:pt>
                <c:pt idx="5">
                  <c:v>915</c:v>
                </c:pt>
                <c:pt idx="6">
                  <c:v>962</c:v>
                </c:pt>
                <c:pt idx="7">
                  <c:v>970</c:v>
                </c:pt>
                <c:pt idx="8">
                  <c:v>998</c:v>
                </c:pt>
                <c:pt idx="9">
                  <c:v>923</c:v>
                </c:pt>
                <c:pt idx="10">
                  <c:v>865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2378624"/>
        <c:axId val="92385664"/>
      </c:barChart>
      <c:catAx>
        <c:axId val="92378624"/>
        <c:scaling>
          <c:orientation val="minMax"/>
        </c:scaling>
        <c:delete val="0"/>
        <c:axPos val="b"/>
        <c:majorTickMark val="out"/>
        <c:minorTickMark val="none"/>
        <c:tickLblPos val="nextTo"/>
        <c:crossAx val="92385664"/>
        <c:crosses val="autoZero"/>
        <c:auto val="1"/>
        <c:lblAlgn val="ctr"/>
        <c:lblOffset val="100"/>
        <c:noMultiLvlLbl val="0"/>
      </c:catAx>
      <c:valAx>
        <c:axId val="923856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2378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3869898602052351"/>
          <c:y val="2.734697647415852E-2"/>
          <c:w val="0.13203870372003954"/>
          <c:h val="0.189755217594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967AB-B550-4856-962A-257F3F638FF6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79613" y="739775"/>
            <a:ext cx="2776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F15F7-274D-4099-9924-D3923BF9A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0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F15F7-274D-4099-9924-D3923BF9AB1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5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88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53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59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82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45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5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266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35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605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13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32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730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9" y="323528"/>
            <a:ext cx="60486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b="1">
                <a:latin typeface="Cambria" pitchFamily="18" charset="0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Ситуация на рынке труда города Кургана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01.12.2022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672" y="1331640"/>
            <a:ext cx="60486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indent="450000" algn="just"/>
            <a:r>
              <a:rPr lang="ru-RU" sz="1400" dirty="0">
                <a:latin typeface="Arial" pitchFamily="34" charset="0"/>
                <a:cs typeface="Arial" pitchFamily="34" charset="0"/>
              </a:rPr>
              <a:t>С начала 2022 года в Государственное казенное учреждение «Центр занятости населения города Кургана Курганской области» за содействием в поиске подходящей работы обратилось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6,3 тыс. человек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(за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аналогичный период 2021 г.-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11,1 тыс. человек).</a:t>
            </a:r>
          </a:p>
          <a:p>
            <a:pPr lvl="0" indent="450000" algn="just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indent="4500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С 01.01.2022 года при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содействии ГКУ ЦЗН города Кургана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трудоустроены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3,1 тыс. человек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что составляет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50,3%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от обратившихся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граждан. (На аналогичную дату  2021 года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53%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664" y="6444208"/>
            <a:ext cx="6048672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indent="450000" algn="just"/>
            <a:r>
              <a:rPr lang="ru-RU" sz="1400" b="1" dirty="0">
                <a:latin typeface="Arial" pitchFamily="34" charset="0"/>
                <a:cs typeface="Arial" pitchFamily="34" charset="0"/>
              </a:rPr>
              <a:t>Уровень регистрируемой безработицы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составил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0,5%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 численности рабочей силы 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01.01.2021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–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0,9%).</a:t>
            </a:r>
          </a:p>
          <a:p>
            <a:pPr indent="450000" algn="just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lvl="0" indent="4500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За январь - ноябрь 2022 года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2,2 тыс. человек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были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признаны безработными.</a:t>
            </a:r>
          </a:p>
          <a:p>
            <a:pPr lvl="0" indent="450000" algn="just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indent="45000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На 01.12.2022 года численность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безработных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граждан составила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865 человек,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что в 1,8 раз меньше, чем на 01.01.2022 г. (1,6 тыс. чел.).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543573"/>
              </p:ext>
            </p:extLst>
          </p:nvPr>
        </p:nvGraphicFramePr>
        <p:xfrm>
          <a:off x="476672" y="3326723"/>
          <a:ext cx="5904656" cy="275221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295725"/>
                <a:gridCol w="1608931"/>
              </a:tblGrid>
              <a:tr h="8018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Категории граждан, состоящих на регистрационном учете в ГКУ ЦЗН города Кургана на 01.12.2022 года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от числа обратившихся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5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Граждане предпенсионного возраста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1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Инвалиды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92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Выпускники образовательных организаций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93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Освобожденные из учреждений, исполняющих наказание в виде лишения свободы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5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69665" y="3391079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Структура безработных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граждан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76601810"/>
              </p:ext>
            </p:extLst>
          </p:nvPr>
        </p:nvGraphicFramePr>
        <p:xfrm>
          <a:off x="404664" y="4067944"/>
          <a:ext cx="273630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460217665"/>
              </p:ext>
            </p:extLst>
          </p:nvPr>
        </p:nvGraphicFramePr>
        <p:xfrm>
          <a:off x="3359287" y="4067944"/>
          <a:ext cx="3094050" cy="20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34101575"/>
              </p:ext>
            </p:extLst>
          </p:nvPr>
        </p:nvGraphicFramePr>
        <p:xfrm>
          <a:off x="404663" y="6228184"/>
          <a:ext cx="288032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850709369"/>
              </p:ext>
            </p:extLst>
          </p:nvPr>
        </p:nvGraphicFramePr>
        <p:xfrm>
          <a:off x="3645023" y="6228184"/>
          <a:ext cx="2808313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909270192"/>
              </p:ext>
            </p:extLst>
          </p:nvPr>
        </p:nvGraphicFramePr>
        <p:xfrm>
          <a:off x="548680" y="1115616"/>
          <a:ext cx="5904656" cy="227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0687" y="558117"/>
            <a:ext cx="562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Динамика численности безработных граждан    города Кургана на 01.12.2022 года: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88" y="154225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Наиболее востребованные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профессии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городе Кургане 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01.12.2022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года: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98442"/>
              </p:ext>
            </p:extLst>
          </p:nvPr>
        </p:nvGraphicFramePr>
        <p:xfrm>
          <a:off x="548680" y="2315301"/>
          <a:ext cx="5688632" cy="62891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9504"/>
                <a:gridCol w="1609128"/>
              </a:tblGrid>
              <a:tr h="5377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</a:rPr>
                        <a:t>Наименование профессии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effectLst/>
                        </a:rPr>
                        <a:t>Число </a:t>
                      </a:r>
                      <a:r>
                        <a:rPr lang="ru-RU" sz="1400" u="none" strike="noStrike" kern="1200" dirty="0" smtClean="0">
                          <a:effectLst/>
                        </a:rPr>
                        <a:t>вакансий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Слесарь механосборочных работ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Оператор станков с программным управлением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442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Электросварщик на автоматических и полуавтоматических машинах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Продавец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Токарь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Врач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Инженер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Термист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3241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Наладчик станков и манипуляторов с программным управлением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Сверловщик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Фрезеровщик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Наладчик автоматов и полуавтоматов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(преподаватель)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Маляр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45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Водитель автомобиля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9844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Шлифовщик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0688" y="323528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Количество заявленных вакансий в городе Кургане на конец отчетного периода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5413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72" y="95747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Коэффициент напряженности на рынке труда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незанятых граждан на 1 вакансию) 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0,2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34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672" y="39553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/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Реализация государственной программы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 «Содействие занятости  населения»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 городе Кургане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01.12.2022 </a:t>
            </a:r>
            <a:r>
              <a:rPr lang="ru-RU" dirty="0"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664" y="1475656"/>
            <a:ext cx="6048672" cy="1800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Трудоустроено 3,1 тыс. человек,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том числе: </a:t>
            </a:r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149 граждан  предпенсионного возраста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58 граждан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инвалидностью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435 граждан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 числа имеющих несовершеннолетних детей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граждан, освобожденные из учреждений, исполняющих наказание в виде лишения свободы.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664" y="3491880"/>
            <a:ext cx="6048672" cy="165618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Трудоустроено </a:t>
            </a: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временные и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общественные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работы: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  <a:cs typeface="Arial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1,3 тыс. граждан, трудоустроено на общественные работы;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безработных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граждан,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испытывающих трудности в поиске работы,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трудоустроены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временные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работы;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1,7 тыс. несовершеннолетних граждан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возрасте от 14 до 18 лет,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трудоустроены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временные работы в свободное от учебы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время.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664" y="5364088"/>
            <a:ext cx="6048672" cy="1800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Оказано государственных услуг:</a:t>
            </a:r>
          </a:p>
          <a:p>
            <a:endParaRPr lang="ru-RU" sz="1200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4,4 тыс. граждан получили государственную услугу по профессиональной ориентации;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637 гражданам оказана государственная услуга по психологической поддержке; 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622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безработных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гражданина, получили 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услуги по социальной адаптации на рынке </a:t>
            </a:r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труда;</a:t>
            </a:r>
          </a:p>
          <a:p>
            <a:pPr lvl="0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226 человек получили государственную услугу по содействию самозанятости</a:t>
            </a: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4664" y="7380312"/>
            <a:ext cx="6048672" cy="129614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106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человека  приступило к профессиональному обучению и получения ДПО в том числе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граждан предпенсионного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52427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22868</TotalTime>
  <Words>494</Words>
  <Application>Microsoft Office PowerPoint</Application>
  <PresentationFormat>Экран (4:3)</PresentationFormat>
  <Paragraphs>97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chernovol</dc:creator>
  <cp:lastModifiedBy>46kab-4</cp:lastModifiedBy>
  <cp:revision>1702</cp:revision>
  <cp:lastPrinted>2022-10-13T04:56:38Z</cp:lastPrinted>
  <dcterms:created xsi:type="dcterms:W3CDTF">2017-06-23T05:32:50Z</dcterms:created>
  <dcterms:modified xsi:type="dcterms:W3CDTF">2022-12-13T08:54:17Z</dcterms:modified>
</cp:coreProperties>
</file>